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varScale="1">
        <p:scale>
          <a:sx n="24" d="100"/>
          <a:sy n="24" d="100"/>
        </p:scale>
        <p:origin x="151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4/14/2019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4.jp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7.wdp"/><Relationship Id="rId5" Type="http://schemas.microsoft.com/office/2007/relationships/hdphoto" Target="../media/hdphoto1.wdp"/><Relationship Id="rId15" Type="http://schemas.microsoft.com/office/2007/relationships/hdphoto" Target="../media/hdphoto4.wdp"/><Relationship Id="rId23" Type="http://schemas.openxmlformats.org/officeDocument/2006/relationships/image" Target="../media/image16.png"/><Relationship Id="rId28"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5.jpg"/><Relationship Id="rId27"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6.png"/><Relationship Id="rId18" Type="http://schemas.microsoft.com/office/2007/relationships/hdphoto" Target="../media/hdphoto8.wdp"/><Relationship Id="rId3" Type="http://schemas.openxmlformats.org/officeDocument/2006/relationships/image" Target="../media/image21.png"/><Relationship Id="rId7" Type="http://schemas.microsoft.com/office/2007/relationships/hdphoto" Target="../media/hdphoto4.wdp"/><Relationship Id="rId12" Type="http://schemas.openxmlformats.org/officeDocument/2006/relationships/image" Target="../media/image27.png"/><Relationship Id="rId17" Type="http://schemas.openxmlformats.org/officeDocument/2006/relationships/image" Target="../media/image17.png"/><Relationship Id="rId2" Type="http://schemas.openxmlformats.org/officeDocument/2006/relationships/image" Target="../media/image20.jpeg"/><Relationship Id="rId16"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19.png"/><Relationship Id="rId10" Type="http://schemas.microsoft.com/office/2007/relationships/hdphoto" Target="../media/hdphoto10.wdp"/><Relationship Id="rId19"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5.png"/><Relationship Id="rId1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8898877" y="5071627"/>
                <a:ext cx="14354383" cy="79750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7975004"/>
              </a:xfrm>
              <a:prstGeom prst="rect">
                <a:avLst/>
              </a:prstGeom>
              <a:blipFill>
                <a:blip r:embed="rId2"/>
                <a:stretch>
                  <a:fillRect t="-1298"/>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sp>
        <p:nvSpPr>
          <p:cNvPr id="31" name="TextBox 30"/>
          <p:cNvSpPr txBox="1"/>
          <p:nvPr/>
        </p:nvSpPr>
        <p:spPr>
          <a:xfrm>
            <a:off x="13624724" y="5074919"/>
            <a:ext cx="15099616" cy="19659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780240"/>
            <a:ext cx="12470501" cy="5186035"/>
          </a:xfrm>
          <a:prstGeom prst="rect">
            <a:avLst/>
          </a:prstGeom>
          <a:noFill/>
          <a:ln>
            <a:solidFill>
              <a:schemeClr val="tx1"/>
            </a:solidFill>
          </a:ln>
        </p:spPr>
        <p:txBody>
          <a:bodyPr wrap="square" rtlCol="0">
            <a:spAutoFit/>
          </a:bodyPr>
          <a:lstStyle/>
          <a:p>
            <a:pPr algn="ctr"/>
            <a:endParaRPr lang="en-US" sz="1100" dirty="0" smtClean="0">
              <a:latin typeface="Times New Roman" panose="02020603050405020304" pitchFamily="18" charset="0"/>
              <a:cs typeface="Times New Roman" panose="02020603050405020304" pitchFamily="18" charset="0"/>
            </a:endParaRPr>
          </a:p>
          <a:p>
            <a:pPr algn="ctr"/>
            <a:r>
              <a:rPr lang="en-US" sz="4000" dirty="0" smtClean="0">
                <a:latin typeface="Times New Roman" panose="02020603050405020304" pitchFamily="18" charset="0"/>
                <a:cs typeface="Times New Roman" panose="02020603050405020304" pitchFamily="18" charset="0"/>
              </a:rPr>
              <a:t>Tempo </a:t>
            </a:r>
            <a:r>
              <a:rPr lang="en-US" sz="4000" dirty="0">
                <a:latin typeface="Times New Roman" panose="02020603050405020304" pitchFamily="18" charset="0"/>
                <a:cs typeface="Times New Roman" panose="02020603050405020304" pitchFamily="18" charset="0"/>
              </a:rPr>
              <a:t>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p>
          <a:p>
            <a:endParaRPr lang="en-US" sz="4000" dirty="0"/>
          </a:p>
        </p:txBody>
      </p:sp>
      <mc:AlternateContent xmlns:mc="http://schemas.openxmlformats.org/markup-compatibility/2006" xmlns:a14="http://schemas.microsoft.com/office/drawing/2010/main">
        <mc:Choice Requires="a14">
          <p:sp>
            <p:nvSpPr>
              <p:cNvPr id="27" name="TextBox 26"/>
              <p:cNvSpPr txBox="1"/>
              <p:nvPr/>
            </p:nvSpPr>
            <p:spPr>
              <a:xfrm>
                <a:off x="838294" y="8288394"/>
                <a:ext cx="12470502" cy="5907643"/>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P = K * A </a:t>
                </a:r>
                <a:r>
                  <a:rPr lang="en-US" sz="3200" dirty="0">
                    <a:latin typeface="Times New Roman" panose="02020603050405020304" pitchFamily="18" charset="0"/>
                    <a:cs typeface="Times New Roman" panose="02020603050405020304" pitchFamily="18" charset="0"/>
                  </a:rPr>
                  <a:t>  </a:t>
                </a: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a:t>
                </a:r>
                <a:r>
                  <a:rPr lang="en-US" sz="2800" dirty="0" smtClean="0">
                    <a:latin typeface="Times New Roman" panose="02020603050405020304" pitchFamily="18" charset="0"/>
                    <a:cs typeface="Times New Roman" panose="02020603050405020304" pitchFamily="18" charset="0"/>
                  </a:rPr>
                  <a:t>Magnetic Dipole</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K </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Thermal Equilibrium Calibration Constant </a:t>
                </a:r>
                <a:endParaRPr lang="en-US" sz="2800" dirty="0">
                  <a:latin typeface="Times New Roman" panose="02020603050405020304" pitchFamily="18" charset="0"/>
                  <a:cs typeface="Times New Roman" panose="02020603050405020304" pitchFamily="18" charset="0"/>
                </a:endParaRP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t>
                </a:r>
                <a:r>
                  <a:rPr lang="en-US" sz="2800" dirty="0" smtClean="0">
                    <a:latin typeface="Times New Roman" panose="02020603050405020304" pitchFamily="18" charset="0"/>
                    <a:cs typeface="Times New Roman" panose="02020603050405020304" pitchFamily="18" charset="0"/>
                  </a:rPr>
                  <a:t>A </a:t>
                </a:r>
                <a:r>
                  <a:rPr lang="en-US" sz="2800" dirty="0">
                    <a:latin typeface="Times New Roman" panose="02020603050405020304" pitchFamily="18" charset="0"/>
                    <a:cs typeface="Times New Roman" panose="02020603050405020304" pitchFamily="18" charset="0"/>
                  </a:rPr>
                  <a:t>= Area under the </a:t>
                </a:r>
                <a:r>
                  <a:rPr lang="en-US" sz="2800" dirty="0" smtClean="0">
                    <a:latin typeface="Times New Roman" panose="02020603050405020304" pitchFamily="18" charset="0"/>
                    <a:cs typeface="Times New Roman" panose="02020603050405020304" pitchFamily="18" charset="0"/>
                  </a:rPr>
                  <a:t>Boltzmann distribution</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k = Boltzmann Constant </a:t>
                </a:r>
                <a:r>
                  <a:rPr lang="en-US" sz="2800" dirty="0" smtClean="0">
                    <a:latin typeface="Times New Roman" panose="02020603050405020304" pitchFamily="18" charset="0"/>
                    <a:cs typeface="Times New Roman" panose="02020603050405020304" pitchFamily="18" charset="0"/>
                  </a:rPr>
                  <a:t>                                    Equation(ii)</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T = Temperature (Kelvin)	</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Equation (</a:t>
                </a:r>
                <a:r>
                  <a:rPr lang="en-US" sz="2800" dirty="0" err="1" smtClean="0">
                    <a:latin typeface="Times New Roman" panose="02020603050405020304" pitchFamily="18" charset="0"/>
                    <a:cs typeface="Times New Roman" panose="02020603050405020304" pitchFamily="18" charset="0"/>
                  </a:rPr>
                  <a:t>i</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E</a:t>
                </a:r>
                <a:r>
                  <a:rPr lang="en-US" sz="2800" dirty="0" smtClean="0">
                    <a:latin typeface="Times New Roman" panose="02020603050405020304" pitchFamily="18" charset="0"/>
                    <a:cs typeface="Times New Roman" panose="02020603050405020304" pitchFamily="18" charset="0"/>
                  </a:rPr>
                  <a:t>quation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a:t>
                </a:r>
                <a:r>
                  <a:rPr lang="en-US" sz="2800" dirty="0" smtClean="0">
                    <a:latin typeface="Times New Roman" panose="02020603050405020304" pitchFamily="18" charset="0"/>
                    <a:cs typeface="Times New Roman" panose="02020603050405020304" pitchFamily="18" charset="0"/>
                  </a:rPr>
                  <a:t>Boltzmann distribution used </a:t>
                </a:r>
                <a:r>
                  <a:rPr lang="en-US" sz="2800" dirty="0">
                    <a:latin typeface="Times New Roman" panose="02020603050405020304" pitchFamily="18" charset="0"/>
                    <a:cs typeface="Times New Roman" panose="02020603050405020304" pitchFamily="18" charset="0"/>
                  </a:rPr>
                  <a:t>for calculating the </a:t>
                </a:r>
                <a:r>
                  <a:rPr lang="en-US" sz="2800" dirty="0" smtClean="0">
                    <a:latin typeface="Times New Roman" panose="02020603050405020304" pitchFamily="18" charset="0"/>
                    <a:cs typeface="Times New Roman" panose="02020603050405020304" pitchFamily="18" charset="0"/>
                  </a:rPr>
                  <a:t>theoretical Thermal Polarization. An experimental </a:t>
                </a:r>
                <a:r>
                  <a:rPr lang="en-US" sz="2800" dirty="0">
                    <a:latin typeface="Times New Roman" panose="02020603050405020304" pitchFamily="18" charset="0"/>
                    <a:cs typeface="Times New Roman" panose="02020603050405020304" pitchFamily="18" charset="0"/>
                  </a:rPr>
                  <a:t>Thermal Polarization is recorded with a Nuclear Magnetic </a:t>
                </a:r>
                <a:r>
                  <a:rPr lang="en-US" sz="2800" dirty="0" smtClean="0">
                    <a:latin typeface="Times New Roman" panose="02020603050405020304" pitchFamily="18" charset="0"/>
                    <a:cs typeface="Times New Roman" panose="02020603050405020304" pitchFamily="18" charset="0"/>
                  </a:rPr>
                  <a:t>Resonance system, which we can then generate out “K” value from, equation (ii). This calibration constant will be used to relate a microwave enhanced distribution area to an unenhanced area. </a:t>
                </a:r>
                <a:endParaRPr lang="en-US" sz="2800" dirty="0">
                  <a:latin typeface="Times New Roman" panose="02020603050405020304" pitchFamily="18" charset="0"/>
                  <a:cs typeface="Times New Roman" panose="020206030504050203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38294" y="8288394"/>
                <a:ext cx="12470502" cy="5907643"/>
              </a:xfrm>
              <a:prstGeom prst="rect">
                <a:avLst/>
              </a:prstGeom>
              <a:blipFill>
                <a:blip r:embed="rId3"/>
                <a:stretch>
                  <a:fillRect t="-1751" r="-1124" b="-1854"/>
                </a:stretch>
              </a:blipFill>
              <a:ln>
                <a:solidFill>
                  <a:schemeClr val="tx1"/>
                </a:solidFill>
              </a:ln>
            </p:spPr>
            <p:txBody>
              <a:bodyPr/>
              <a:lstStyle/>
              <a:p>
                <a:r>
                  <a:rPr lang="en-US">
                    <a:noFill/>
                  </a:rPr>
                  <a:t> </a:t>
                </a:r>
              </a:p>
            </p:txBody>
          </p:sp>
        </mc:Fallback>
      </mc:AlternateContent>
      <p:sp>
        <p:nvSpPr>
          <p:cNvPr id="5" name="TextBox 4"/>
          <p:cNvSpPr txBox="1"/>
          <p:nvPr/>
        </p:nvSpPr>
        <p:spPr>
          <a:xfrm>
            <a:off x="28894314" y="20166930"/>
            <a:ext cx="14354383" cy="803296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4">
            <a:alphaModFix/>
            <a:biLevel thresh="75000"/>
            <a:extLst>
              <a:ext uri="{BEBA8EAE-BF5A-486C-A8C5-ECC9F3942E4B}">
                <a14:imgProps xmlns:a14="http://schemas.microsoft.com/office/drawing/2010/main">
                  <a14:imgLayer r:embed="rId5">
                    <a14:imgEffect>
                      <a14:sharpenSoften amount="50000"/>
                    </a14:imgEffect>
                  </a14:imgLayer>
                </a14:imgProps>
              </a:ext>
            </a:extLst>
          </a:blip>
          <a:srcRect l="4952" t="19924" r="64249" b="22254"/>
          <a:stretch/>
        </p:blipFill>
        <p:spPr>
          <a:xfrm>
            <a:off x="40427820" y="423913"/>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842934" y="658913"/>
            <a:ext cx="9702448" cy="1633867"/>
          </a:xfrm>
          <a:prstGeom prst="rect">
            <a:avLst/>
          </a:prstGeom>
        </p:spPr>
      </p:pic>
      <p:sp>
        <p:nvSpPr>
          <p:cNvPr id="11" name="TextBox 10"/>
          <p:cNvSpPr txBox="1"/>
          <p:nvPr/>
        </p:nvSpPr>
        <p:spPr>
          <a:xfrm>
            <a:off x="14082800" y="506351"/>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smtClean="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777178" y="875681"/>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98818" y="7640958"/>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a:t>
            </a:r>
            <a:r>
              <a:rPr lang="en-US" sz="2800" dirty="0" smtClean="0">
                <a:latin typeface="Times New Roman" panose="02020603050405020304" pitchFamily="18" charset="0"/>
                <a:cs typeface="Times New Roman" panose="02020603050405020304" pitchFamily="18" charset="0"/>
              </a:rPr>
              <a:t>you to Karl </a:t>
            </a:r>
            <a:r>
              <a:rPr lang="en-US" sz="2800" dirty="0">
                <a:latin typeface="Times New Roman" panose="02020603050405020304" pitchFamily="18" charset="0"/>
                <a:cs typeface="Times New Roman" panose="02020603050405020304" pitchFamily="18" charset="0"/>
              </a:rPr>
              <a:t>Slifer, Elena Long, David Ruth, Nathaly Santiesteban, </a:t>
            </a:r>
            <a:r>
              <a:rPr lang="en-US" sz="2800" dirty="0" smtClean="0">
                <a:latin typeface="Times New Roman" panose="02020603050405020304" pitchFamily="18" charset="0"/>
                <a:cs typeface="Times New Roman" panose="02020603050405020304" pitchFamily="18" charset="0"/>
              </a:rPr>
              <a:t>Tristian Anderson, and </a:t>
            </a:r>
            <a:r>
              <a:rPr lang="en-US" sz="2800" dirty="0">
                <a:latin typeface="Times New Roman" panose="02020603050405020304" pitchFamily="18" charset="0"/>
                <a:cs typeface="Times New Roman" panose="02020603050405020304" pitchFamily="18" charset="0"/>
              </a:rPr>
              <a:t>all the members of Slifer and Long </a:t>
            </a:r>
            <a:r>
              <a:rPr lang="en-US" sz="2800" dirty="0" smtClean="0">
                <a:latin typeface="Times New Roman" panose="02020603050405020304" pitchFamily="18" charset="0"/>
                <a:cs typeface="Times New Roman" panose="02020603050405020304" pitchFamily="18" charset="0"/>
              </a:rPr>
              <a:t>Lab.</a:t>
            </a:r>
            <a:endParaRPr lang="en-US" sz="60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30652" y="7932851"/>
            <a:ext cx="6489791" cy="4867343"/>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1778047"/>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28517" y="21778047"/>
            <a:ext cx="6400800" cy="4800600"/>
          </a:xfrm>
          <a:prstGeom prst="rect">
            <a:avLst/>
          </a:prstGeom>
          <a:ln>
            <a:solidFill>
              <a:schemeClr val="tx1"/>
            </a:solidFill>
          </a:ln>
        </p:spPr>
      </p:pic>
      <p:sp>
        <p:nvSpPr>
          <p:cNvPr id="8" name="TextBox 7"/>
          <p:cNvSpPr txBox="1"/>
          <p:nvPr/>
        </p:nvSpPr>
        <p:spPr>
          <a:xfrm>
            <a:off x="28894314" y="13264966"/>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a:t>
            </a:r>
            <a:r>
              <a:rPr lang="en-US" sz="2800" dirty="0" smtClean="0">
                <a:latin typeface="Times New Roman" panose="02020603050405020304" pitchFamily="18" charset="0"/>
                <a:cs typeface="Times New Roman" panose="02020603050405020304" pitchFamily="18" charset="0"/>
              </a:rPr>
              <a:t>. The heating of the venting gaseous helium was critical for the DNP system to ensure the Viton and Teflon O-rings did not fail due to freezing temperatures.  </a:t>
            </a:r>
            <a:r>
              <a:rPr lang="en-US" sz="2800" dirty="0">
                <a:latin typeface="Times New Roman" panose="02020603050405020304" pitchFamily="18" charset="0"/>
                <a:cs typeface="Times New Roman" panose="02020603050405020304" pitchFamily="18" charset="0"/>
              </a:rPr>
              <a:t>In this analysis, the ambient temperature was chosen to be 100K, and the heater power is set to 40W. These environmental characteristics and the thermal coefficients for each part ensured an accurate </a:t>
            </a:r>
            <a:r>
              <a:rPr lang="en-US" sz="2800" dirty="0" smtClean="0">
                <a:latin typeface="Times New Roman" panose="02020603050405020304" pitchFamily="18" charset="0"/>
                <a:cs typeface="Times New Roman" panose="02020603050405020304" pitchFamily="18" charset="0"/>
              </a:rPr>
              <a:t>representation.  </a:t>
            </a:r>
            <a:endParaRPr lang="en-US" sz="2800"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556244"/>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6796093"/>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412522" y="26796093"/>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177350"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6602527"/>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230652" y="16602527"/>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7617350" y="25892409"/>
            <a:ext cx="2883555" cy="31923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0869766" y="2632357"/>
            <a:ext cx="20609532"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400" dirty="0">
                <a:latin typeface="Times New Roman" panose="02020603050405020304" pitchFamily="18" charset="0"/>
                <a:cs typeface="Times New Roman" panose="02020603050405020304" pitchFamily="18" charset="0"/>
              </a:rPr>
              <a:t>Background</a:t>
            </a:r>
          </a:p>
          <a:p>
            <a:pPr algn="ctr"/>
            <a:r>
              <a:rPr lang="en-US" sz="3200" dirty="0">
                <a:latin typeface="Times New Roman" panose="02020603050405020304" pitchFamily="18" charset="0"/>
                <a:cs typeface="Times New Roman" panose="02020603050405020304" pitchFamily="18" charset="0"/>
              </a:rPr>
              <a:t>My research at the </a:t>
            </a:r>
            <a:r>
              <a:rPr lang="en-US" sz="3200" dirty="0" smtClean="0">
                <a:latin typeface="Times New Roman" panose="02020603050405020304" pitchFamily="18" charset="0"/>
                <a:cs typeface="Times New Roman" panose="02020603050405020304" pitchFamily="18" charset="0"/>
              </a:rPr>
              <a:t>Karl Slifer’s Polarized </a:t>
            </a:r>
            <a:r>
              <a:rPr lang="en-US" sz="3200" dirty="0">
                <a:latin typeface="Times New Roman" panose="02020603050405020304" pitchFamily="18" charset="0"/>
                <a:cs typeface="Times New Roman" panose="02020603050405020304" pitchFamily="18" charset="0"/>
              </a:rPr>
              <a:t>Target Lab was to test polarizable proton rich target material for use in our DNP polarizer (left side). Secondly, to implement a system to vaporized liquid helium venting from the fridge space (right side).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0"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3" y="14460799"/>
            <a:ext cx="12470502" cy="10058400"/>
          </a:xfrm>
          <a:prstGeom prst="rect">
            <a:avLst/>
          </a:prstGeom>
          <a:noFill/>
          <a:ln>
            <a:solidFill>
              <a:schemeClr val="tx1"/>
            </a:solidFill>
          </a:ln>
        </p:spPr>
        <p:txBody>
          <a:bodyPr wrap="square" numCol="1" rtlCol="0">
            <a:spAutoFit/>
          </a:bodyPr>
          <a:lstStyle/>
          <a:p>
            <a:pPr algn="ctr"/>
            <a:endParaRPr lang="en-US" sz="1100" dirty="0" smtClean="0">
              <a:latin typeface="Times New Roman" panose="02020603050405020304" pitchFamily="18" charset="0"/>
              <a:cs typeface="Times New Roman" panose="02020603050405020304" pitchFamily="18" charset="0"/>
            </a:endParaRPr>
          </a:p>
          <a:p>
            <a:pPr algn="ctr"/>
            <a:r>
              <a:rPr lang="en-US" sz="4000" dirty="0" smtClean="0">
                <a:latin typeface="Times New Roman" panose="02020603050405020304" pitchFamily="18" charset="0"/>
                <a:cs typeface="Times New Roman" panose="02020603050405020304" pitchFamily="18" charset="0"/>
              </a:rPr>
              <a:t>Tempo </a:t>
            </a:r>
            <a:r>
              <a:rPr lang="en-US" sz="4000" dirty="0">
                <a:latin typeface="Times New Roman" panose="02020603050405020304" pitchFamily="18" charset="0"/>
                <a:cs typeface="Times New Roman" panose="02020603050405020304" pitchFamily="18" charset="0"/>
              </a:rPr>
              <a:t>Doped Araldite Spin Up</a:t>
            </a:r>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rotWithShape="1">
          <a:blip r:embed="rId27">
            <a:extLst>
              <a:ext uri="{28A0092B-C50C-407E-A947-70E740481C1C}">
                <a14:useLocalDpi xmlns:a14="http://schemas.microsoft.com/office/drawing/2010/main" val="0"/>
              </a:ext>
            </a:extLst>
          </a:blip>
          <a:srcRect t="5372"/>
          <a:stretch/>
        </p:blipFill>
        <p:spPr>
          <a:xfrm>
            <a:off x="1202597" y="16602526"/>
            <a:ext cx="5870946" cy="5588157"/>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7285436" y="15931630"/>
            <a:ext cx="5811466" cy="784830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a:t>
            </a:r>
            <a:r>
              <a:rPr lang="en-US" sz="2800" dirty="0" smtClean="0">
                <a:latin typeface="Times New Roman" panose="02020603050405020304" pitchFamily="18" charset="0"/>
                <a:cs typeface="Times New Roman" panose="02020603050405020304" pitchFamily="18" charset="0"/>
              </a:rPr>
              <a:t>. Although 21.05% polarization is an incredible achievement, we have yet to reach </a:t>
            </a:r>
            <a:r>
              <a:rPr lang="en-US" sz="2800" dirty="0">
                <a:latin typeface="Times New Roman" panose="02020603050405020304" pitchFamily="18" charset="0"/>
                <a:cs typeface="Times New Roman" panose="02020603050405020304" pitchFamily="18" charset="0"/>
              </a:rPr>
              <a:t>the 80% </a:t>
            </a:r>
            <a:r>
              <a:rPr lang="en-US" sz="2800" dirty="0" smtClean="0">
                <a:latin typeface="Times New Roman" panose="02020603050405020304" pitchFamily="18" charset="0"/>
                <a:cs typeface="Times New Roman" panose="02020603050405020304" pitchFamily="18" charset="0"/>
              </a:rPr>
              <a:t>theoretical </a:t>
            </a:r>
            <a:r>
              <a:rPr lang="en-US" sz="2800" dirty="0">
                <a:latin typeface="Times New Roman" panose="02020603050405020304" pitchFamily="18" charset="0"/>
                <a:cs typeface="Times New Roman" panose="02020603050405020304" pitchFamily="18" charset="0"/>
              </a:rPr>
              <a:t>polarization </a:t>
            </a:r>
            <a:r>
              <a:rPr lang="en-US" sz="2800" dirty="0" smtClean="0">
                <a:latin typeface="Times New Roman" panose="02020603050405020304" pitchFamily="18" charset="0"/>
                <a:cs typeface="Times New Roman" panose="02020603050405020304" pitchFamily="18" charset="0"/>
              </a:rPr>
              <a:t>stated in the literature. Additionally, a comparison between theoretical tau and experimental shows that we are taking too long to reach our </a:t>
            </a:r>
            <a:r>
              <a:rPr lang="en-US" sz="2800" dirty="0">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max</a:t>
            </a:r>
            <a:r>
              <a:rPr lang="en-US" sz="2800" dirty="0" smtClean="0">
                <a:latin typeface="Times New Roman" panose="02020603050405020304" pitchFamily="18" charset="0"/>
                <a:cs typeface="Times New Roman" panose="02020603050405020304" pitchFamily="18" charset="0"/>
              </a:rPr>
              <a:t>, we should expect to see a value between 25-30min.</a:t>
            </a:r>
            <a:endParaRPr lang="en-US" sz="2800" dirty="0">
              <a:latin typeface="Times New Roman" panose="02020603050405020304" pitchFamily="18" charset="0"/>
              <a:cs typeface="Times New Roman" panose="02020603050405020304" pitchFamily="18" charset="0"/>
            </a:endParaRPr>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10140470" y="25990030"/>
            <a:ext cx="2956432" cy="39628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057351" y="26149762"/>
            <a:ext cx="7071268" cy="3108543"/>
          </a:xfrm>
          <a:prstGeom prst="rect">
            <a:avLst/>
          </a:prstGeom>
          <a:noFill/>
        </p:spPr>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Stable </a:t>
            </a:r>
            <a:r>
              <a:rPr lang="en-US" sz="2800" dirty="0">
                <a:latin typeface="Times New Roman" panose="02020603050405020304" pitchFamily="18" charset="0"/>
                <a:cs typeface="Times New Roman" panose="02020603050405020304" pitchFamily="18" charset="0"/>
              </a:rPr>
              <a:t>titroxyl radical Tempo was mixed with </a:t>
            </a:r>
            <a:r>
              <a:rPr lang="en-US" sz="2800" dirty="0" smtClean="0">
                <a:latin typeface="Times New Roman" panose="02020603050405020304" pitchFamily="18" charset="0"/>
                <a:cs typeface="Times New Roman" panose="02020603050405020304" pitchFamily="18" charset="0"/>
              </a:rPr>
              <a:t>1:200 </a:t>
            </a:r>
            <a:r>
              <a:rPr lang="en-US" sz="2800" dirty="0">
                <a:latin typeface="Times New Roman" panose="02020603050405020304" pitchFamily="18" charset="0"/>
                <a:cs typeface="Times New Roman" panose="02020603050405020304" pitchFamily="18" charset="0"/>
              </a:rPr>
              <a:t>part Araldite Epoxy </a:t>
            </a:r>
            <a:r>
              <a:rPr lang="en-US" sz="2800" dirty="0" smtClean="0">
                <a:latin typeface="Times New Roman" panose="02020603050405020304" pitchFamily="18" charset="0"/>
                <a:cs typeface="Times New Roman" panose="02020603050405020304" pitchFamily="18" charset="0"/>
              </a:rPr>
              <a:t>Resin</a:t>
            </a:r>
            <a:r>
              <a:rPr lang="en-US" sz="2800" dirty="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This allowed us to create free form polarization targets with a magnet wire coil centered in the material. The small Tempo admixture provides the paramagnetic radicals necessary for dynamic nuclear polarization technique.</a:t>
            </a:r>
          </a:p>
        </p:txBody>
      </p:sp>
      <p:sp>
        <p:nvSpPr>
          <p:cNvPr id="41" name="TextBox 40"/>
          <p:cNvSpPr txBox="1"/>
          <p:nvPr/>
        </p:nvSpPr>
        <p:spPr>
          <a:xfrm>
            <a:off x="35847074" y="8196451"/>
            <a:ext cx="7212209" cy="440120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a:t>
            </a:r>
            <a:r>
              <a:rPr lang="en-US" sz="2800" dirty="0" smtClean="0">
                <a:latin typeface="Times New Roman" panose="02020603050405020304" pitchFamily="18" charset="0"/>
                <a:cs typeface="Times New Roman" panose="02020603050405020304" pitchFamily="18" charset="0"/>
              </a:rPr>
              <a:t>Slifer Lab. </a:t>
            </a:r>
            <a:r>
              <a:rPr lang="en-US" sz="2800" dirty="0">
                <a:latin typeface="Times New Roman" panose="02020603050405020304" pitchFamily="18" charset="0"/>
                <a:cs typeface="Times New Roman" panose="02020603050405020304" pitchFamily="18" charset="0"/>
              </a:rPr>
              <a:t>Allen 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28894314" y="28356286"/>
            <a:ext cx="14354383"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Future Works</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Integrate the heating cartridge into the preexisting LabVIEW data stream</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new methods of regulating the fridge temperature.  </a:t>
            </a:r>
            <a:endParaRPr lang="en-US" sz="2800" dirty="0" smtClean="0">
              <a:latin typeface="Times New Roman" panose="02020603050405020304" pitchFamily="18" charset="0"/>
              <a:cs typeface="Times New Roman" panose="02020603050405020304" pitchFamily="18" charset="0"/>
            </a:endParaRPr>
          </a:p>
          <a:p>
            <a:pPr marL="457200" indent="-457200" algn="ct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Investigate and improve DNP System to achieve 80% Polarization</a:t>
            </a:r>
            <a:endParaRPr lang="en-US" sz="2800" dirty="0">
              <a:latin typeface="Times New Roman" panose="02020603050405020304" pitchFamily="18" charset="0"/>
              <a:cs typeface="Times New Roman" panose="02020603050405020304" pitchFamily="18" charset="0"/>
            </a:endParaRPr>
          </a:p>
        </p:txBody>
      </p:sp>
      <p:sp>
        <p:nvSpPr>
          <p:cNvPr id="44" name="TextBox 43"/>
          <p:cNvSpPr txBox="1"/>
          <p:nvPr/>
        </p:nvSpPr>
        <p:spPr>
          <a:xfrm>
            <a:off x="1473075" y="22513564"/>
            <a:ext cx="5329989" cy="954107"/>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P</a:t>
            </a:r>
            <a:r>
              <a:rPr lang="en-US" sz="2800" baseline="-25000" dirty="0" smtClean="0">
                <a:latin typeface="Times New Roman" panose="02020603050405020304" pitchFamily="18" charset="0"/>
                <a:cs typeface="Times New Roman" panose="02020603050405020304" pitchFamily="18" charset="0"/>
              </a:rPr>
              <a:t>max </a:t>
            </a:r>
            <a:r>
              <a:rPr lang="en-US" sz="2800" dirty="0">
                <a:latin typeface="Times New Roman" panose="02020603050405020304" pitchFamily="18" charset="0"/>
                <a:cs typeface="Times New Roman" panose="02020603050405020304" pitchFamily="18" charset="0"/>
              </a:rPr>
              <a:t>= Maximum Polarization </a:t>
            </a:r>
          </a:p>
          <a:p>
            <a:r>
              <a:rPr lang="en-US" sz="2800" dirty="0">
                <a:latin typeface="Times New Roman" panose="02020603050405020304" pitchFamily="18" charset="0"/>
                <a:cs typeface="Times New Roman" panose="02020603050405020304" pitchFamily="18" charset="0"/>
              </a:rPr>
              <a:t>tau = Experimental Time Constant </a:t>
            </a:r>
            <a:endParaRPr lang="en-US" dirty="0"/>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map&#10;&#10;Description automatically generated">
            <a:extLst>
              <a:ext uri="{FF2B5EF4-FFF2-40B4-BE49-F238E27FC236}">
                <a16:creationId xmlns:a16="http://schemas.microsoft.com/office/drawing/2014/main" id="{DCEEF608-35D0-4E26-971A-D87812E6AAA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74195" y="12225538"/>
            <a:ext cx="4054191" cy="3970364"/>
          </a:xfrm>
          <a:prstGeom prst="rect">
            <a:avLst/>
          </a:prstGeom>
        </p:spPr>
      </p:pic>
    </p:spTree>
    <p:extLst>
      <p:ext uri="{BB962C8B-B14F-4D97-AF65-F5344CB8AC3E}">
        <p14:creationId xmlns:p14="http://schemas.microsoft.com/office/powerpoint/2010/main" val="3312338864"/>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7044</TotalTime>
  <Words>919</Words>
  <Application>Microsoft Office PowerPoint</Application>
  <PresentationFormat>Custom</PresentationFormat>
  <Paragraphs>131</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Calibri Light</vt:lpstr>
      <vt:lpstr>Cambria Math</vt:lpstr>
      <vt:lpstr>Times New Roman</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121</cp:revision>
  <dcterms:created xsi:type="dcterms:W3CDTF">2019-03-12T18:14:39Z</dcterms:created>
  <dcterms:modified xsi:type="dcterms:W3CDTF">2019-04-14T20:06:48Z</dcterms:modified>
</cp:coreProperties>
</file>